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539" r:id="rId6"/>
    <p:sldId id="541" r:id="rId7"/>
    <p:sldId id="540" r:id="rId8"/>
    <p:sldId id="542" r:id="rId9"/>
    <p:sldId id="543" r:id="rId10"/>
    <p:sldId id="544" r:id="rId11"/>
    <p:sldId id="545" r:id="rId12"/>
    <p:sldId id="546" r:id="rId13"/>
    <p:sldId id="547" r:id="rId14"/>
    <p:sldId id="538" r:id="rId15"/>
    <p:sldId id="548" r:id="rId16"/>
    <p:sldId id="549" r:id="rId17"/>
    <p:sldId id="550" r:id="rId18"/>
    <p:sldId id="551" r:id="rId19"/>
    <p:sldId id="557" r:id="rId20"/>
    <p:sldId id="558" r:id="rId21"/>
    <p:sldId id="562" r:id="rId22"/>
    <p:sldId id="564" r:id="rId23"/>
    <p:sldId id="565" r:id="rId24"/>
    <p:sldId id="566" r:id="rId25"/>
    <p:sldId id="567" r:id="rId26"/>
    <p:sldId id="568" r:id="rId27"/>
    <p:sldId id="569" r:id="rId28"/>
    <p:sldId id="575" r:id="rId29"/>
    <p:sldId id="553" r:id="rId30"/>
    <p:sldId id="554" r:id="rId31"/>
    <p:sldId id="570" r:id="rId32"/>
    <p:sldId id="571" r:id="rId33"/>
    <p:sldId id="555" r:id="rId34"/>
    <p:sldId id="573" r:id="rId35"/>
    <p:sldId id="572" r:id="rId36"/>
    <p:sldId id="574" r:id="rId37"/>
    <p:sldId id="2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9E6DF"/>
    <a:srgbClr val="7F7F7F"/>
    <a:srgbClr val="ED7D31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47"/>
    <p:restoredTop sz="95153"/>
  </p:normalViewPr>
  <p:slideViewPr>
    <p:cSldViewPr snapToGrid="0">
      <p:cViewPr varScale="1">
        <p:scale>
          <a:sx n="84" d="100"/>
          <a:sy n="84" d="100"/>
        </p:scale>
        <p:origin x="5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7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5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434840"/>
            <a:ext cx="5261811" cy="1122202"/>
          </a:xfrm>
        </p:spPr>
        <p:txBody>
          <a:bodyPr/>
          <a:lstStyle/>
          <a:p>
            <a:r>
              <a:rPr lang="en-US" dirty="0"/>
              <a:t>CSCI 692: Lecture</a:t>
            </a:r>
            <a:br>
              <a:rPr lang="en-US" dirty="0"/>
            </a:br>
            <a:r>
              <a:rPr lang="en-US" dirty="0"/>
              <a:t>data frames and spark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Professor David Harrison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E5DA1-1877-7DB2-E17A-8AF8204A1A41}"/>
              </a:ext>
            </a:extLst>
          </p:cNvPr>
          <p:cNvSpPr txBox="1"/>
          <p:nvPr/>
        </p:nvSpPr>
        <p:spPr>
          <a:xfrm>
            <a:off x="5326912" y="3104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D8E92-25C5-3A40-8CBD-B5DBCBEF57E3}"/>
              </a:ext>
            </a:extLst>
          </p:cNvPr>
          <p:cNvSpPr txBox="1"/>
          <p:nvPr/>
        </p:nvSpPr>
        <p:spPr>
          <a:xfrm>
            <a:off x="6278880" y="3373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Popping from min heap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2795" y="695645"/>
            <a:ext cx="5107755" cy="1220571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Remove top.  Move rightmost node in bottom level to the root and percolate it downward.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ED47-2BD6-26EA-52AB-6B013861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34" y="2673676"/>
            <a:ext cx="7472097" cy="345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4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Priority queue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985" y="3853804"/>
            <a:ext cx="3982404" cy="1302959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A priority queue is a queue except that it always returns the key with the highest priority.</a:t>
            </a:r>
          </a:p>
          <a:p>
            <a:endParaRPr lang="en-US" i="1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For a min heap, the highest priority is represented with the minimum key.</a:t>
            </a:r>
          </a:p>
          <a:p>
            <a:endParaRPr lang="en-US" i="1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All pops and pushes to the priority queue take O(log n).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E2A668C-5861-04F5-2862-4EE022F0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64" y="1737195"/>
            <a:ext cx="7672236" cy="37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Binary heap operations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985" y="3853804"/>
            <a:ext cx="3982404" cy="1302959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A priority queue is a queue except that it always returns the key with the highest priority.</a:t>
            </a:r>
          </a:p>
          <a:p>
            <a:endParaRPr lang="en-US" i="1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For a min heap, the highest priority is represented with the minimum key.</a:t>
            </a:r>
          </a:p>
          <a:p>
            <a:endParaRPr lang="en-US" i="1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All pops and pushes to the priority queue take O(log n).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E2A668C-5861-04F5-2862-4EE022F0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64" y="1737195"/>
            <a:ext cx="7672236" cy="37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18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Binary heap operations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598" y="4957246"/>
            <a:ext cx="9142378" cy="1302959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Distinct </a:t>
            </a:r>
            <a:r>
              <a:rPr lang="en-US" i="1" dirty="0">
                <a:solidFill>
                  <a:srgbClr val="000000"/>
                </a:solidFill>
                <a:sym typeface="Wingdings" pitchFamily="2" charset="2"/>
              </a:rPr>
              <a:t> all nodes have distinct values.</a:t>
            </a:r>
          </a:p>
          <a:p>
            <a:r>
              <a:rPr lang="en-US" i="1" dirty="0">
                <a:solidFill>
                  <a:srgbClr val="000000"/>
                </a:solidFill>
                <a:sym typeface="Wingdings" pitchFamily="2" charset="2"/>
              </a:rPr>
              <a:t>Not distinct  duplicate values allowed in the heap</a:t>
            </a:r>
          </a:p>
          <a:p>
            <a:r>
              <a:rPr lang="en-US" i="1" dirty="0">
                <a:solidFill>
                  <a:srgbClr val="000000"/>
                </a:solidFill>
                <a:sym typeface="Wingdings" pitchFamily="2" charset="2"/>
              </a:rPr>
              <a:t>For “not distinct” case think all values are the same.  No percolate up or down needed to retain heap ordering.</a:t>
            </a:r>
            <a:endParaRPr lang="en-US" i="1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0CBF7-17D2-9881-E477-0AE2D47B0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866374"/>
              </p:ext>
            </p:extLst>
          </p:nvPr>
        </p:nvGraphicFramePr>
        <p:xfrm>
          <a:off x="557939" y="1960761"/>
          <a:ext cx="11151460" cy="271670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87865">
                  <a:extLst>
                    <a:ext uri="{9D8B030D-6E8A-4147-A177-3AD203B41FA5}">
                      <a16:colId xmlns:a16="http://schemas.microsoft.com/office/drawing/2014/main" val="1374771805"/>
                    </a:ext>
                  </a:extLst>
                </a:gridCol>
                <a:gridCol w="2787865">
                  <a:extLst>
                    <a:ext uri="{9D8B030D-6E8A-4147-A177-3AD203B41FA5}">
                      <a16:colId xmlns:a16="http://schemas.microsoft.com/office/drawing/2014/main" val="960167006"/>
                    </a:ext>
                  </a:extLst>
                </a:gridCol>
                <a:gridCol w="2787865">
                  <a:extLst>
                    <a:ext uri="{9D8B030D-6E8A-4147-A177-3AD203B41FA5}">
                      <a16:colId xmlns:a16="http://schemas.microsoft.com/office/drawing/2014/main" val="410722086"/>
                    </a:ext>
                  </a:extLst>
                </a:gridCol>
                <a:gridCol w="2787865">
                  <a:extLst>
                    <a:ext uri="{9D8B030D-6E8A-4147-A177-3AD203B41FA5}">
                      <a16:colId xmlns:a16="http://schemas.microsoft.com/office/drawing/2014/main" val="2663366015"/>
                    </a:ext>
                  </a:extLst>
                </a:gridCol>
              </a:tblGrid>
              <a:tr h="885911">
                <a:tc>
                  <a:txBody>
                    <a:bodyPr/>
                    <a:lstStyle/>
                    <a:p>
                      <a:r>
                        <a:rPr lang="en-US" sz="2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Big-O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Big-Omega</a:t>
                      </a:r>
                    </a:p>
                    <a:p>
                      <a:r>
                        <a:rPr lang="en-US" sz="2800" dirty="0"/>
                        <a:t>(distinct)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Big-Omega</a:t>
                      </a:r>
                    </a:p>
                    <a:p>
                      <a:r>
                        <a:rPr lang="en-US" sz="2800" dirty="0"/>
                        <a:t>(not distinct)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35124"/>
                  </a:ext>
                </a:extLst>
              </a:tr>
              <a:tr h="885911">
                <a:tc>
                  <a:txBody>
                    <a:bodyPr/>
                    <a:lstStyle/>
                    <a:p>
                      <a:r>
                        <a:rPr lang="en-US" sz="2800" dirty="0"/>
                        <a:t>Push 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649099"/>
                  </a:ext>
                </a:extLst>
              </a:tr>
              <a:tr h="885911">
                <a:tc>
                  <a:txBody>
                    <a:bodyPr/>
                    <a:lstStyle/>
                    <a:p>
                      <a:r>
                        <a:rPr lang="en-US" sz="2800" dirty="0"/>
                        <a:t>Pop 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41237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1F019F-045E-ADAE-0A29-17CA0DFD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181" y="2979767"/>
            <a:ext cx="3364178" cy="619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9E4A7-88D8-40EB-F1A9-85ADB5F5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181" y="3879267"/>
            <a:ext cx="3364178" cy="619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00713-8692-C222-87B6-FB1B3A16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709" y="3009208"/>
            <a:ext cx="972218" cy="538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E33239-3165-545E-4DCC-265900F1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19" y="3051610"/>
            <a:ext cx="972218" cy="538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87F7AE-8DED-C876-8D33-415240E30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709" y="3915145"/>
            <a:ext cx="972218" cy="538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7FE082-9262-61FC-5F58-233BFFBF6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578" y="3915145"/>
            <a:ext cx="1858552" cy="5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Priority queue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855" y="1091218"/>
            <a:ext cx="4391186" cy="1740910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Heaps are often used to implement a priority queue.</a:t>
            </a:r>
          </a:p>
          <a:p>
            <a:r>
              <a:rPr lang="en-US" i="1" dirty="0">
                <a:solidFill>
                  <a:srgbClr val="000000"/>
                </a:solidFill>
              </a:rPr>
              <a:t>Highest priority are at the top.</a:t>
            </a:r>
          </a:p>
          <a:p>
            <a:r>
              <a:rPr lang="en-US" i="1" dirty="0">
                <a:solidFill>
                  <a:srgbClr val="000000"/>
                </a:solidFill>
              </a:rPr>
              <a:t>If lower number means higher priority then use a min heap.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DEF70-D20C-6628-CE15-61CC756C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88" y="715320"/>
            <a:ext cx="5486400" cy="2959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2116A3-1BE0-9177-FF68-73018ADD230F}"/>
              </a:ext>
            </a:extLst>
          </p:cNvPr>
          <p:cNvSpPr txBox="1"/>
          <p:nvPr/>
        </p:nvSpPr>
        <p:spPr>
          <a:xfrm>
            <a:off x="7559012" y="3851740"/>
            <a:ext cx="257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Priority queue as heap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7DB67-FC32-91DF-6AF3-D3C3A85E4264}"/>
              </a:ext>
            </a:extLst>
          </p:cNvPr>
          <p:cNvSpPr txBox="1"/>
          <p:nvPr/>
        </p:nvSpPr>
        <p:spPr>
          <a:xfrm>
            <a:off x="7325246" y="5539270"/>
            <a:ext cx="257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representation of priority queue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53D457-8059-6689-17D6-260F0467A5E8}"/>
              </a:ext>
            </a:extLst>
          </p:cNvPr>
          <p:cNvSpPr/>
          <p:nvPr/>
        </p:nvSpPr>
        <p:spPr>
          <a:xfrm>
            <a:off x="5216846" y="4911582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49B230-3339-FBD9-3914-1A0C558C291C}"/>
              </a:ext>
            </a:extLst>
          </p:cNvPr>
          <p:cNvSpPr/>
          <p:nvPr/>
        </p:nvSpPr>
        <p:spPr>
          <a:xfrm>
            <a:off x="5811234" y="4911581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932D97-C382-C0CF-0A9C-59299FD94F5B}"/>
              </a:ext>
            </a:extLst>
          </p:cNvPr>
          <p:cNvSpPr/>
          <p:nvPr/>
        </p:nvSpPr>
        <p:spPr>
          <a:xfrm>
            <a:off x="6405622" y="4911581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5F7A78-DB84-B9A9-2C1D-4783A77351AA}"/>
              </a:ext>
            </a:extLst>
          </p:cNvPr>
          <p:cNvSpPr/>
          <p:nvPr/>
        </p:nvSpPr>
        <p:spPr>
          <a:xfrm>
            <a:off x="7000010" y="4911580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E49273-D5A7-D361-5D44-6B7099CEF5B6}"/>
              </a:ext>
            </a:extLst>
          </p:cNvPr>
          <p:cNvSpPr/>
          <p:nvPr/>
        </p:nvSpPr>
        <p:spPr>
          <a:xfrm>
            <a:off x="8188062" y="4911579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233BB8-E7ED-9BC6-244F-FC9F60EE02B9}"/>
              </a:ext>
            </a:extLst>
          </p:cNvPr>
          <p:cNvSpPr/>
          <p:nvPr/>
        </p:nvSpPr>
        <p:spPr>
          <a:xfrm>
            <a:off x="8779316" y="4911579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ED0E49-C182-B120-76D0-B9398D650AEA}"/>
              </a:ext>
            </a:extLst>
          </p:cNvPr>
          <p:cNvSpPr/>
          <p:nvPr/>
        </p:nvSpPr>
        <p:spPr>
          <a:xfrm>
            <a:off x="9369846" y="4907382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AC4BD9-CDD7-1A14-E881-D7B897A7E06E}"/>
              </a:ext>
            </a:extLst>
          </p:cNvPr>
          <p:cNvSpPr/>
          <p:nvPr/>
        </p:nvSpPr>
        <p:spPr>
          <a:xfrm>
            <a:off x="9962484" y="4907382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4E6E9D-A04E-67D9-AEA1-2A4625652142}"/>
              </a:ext>
            </a:extLst>
          </p:cNvPr>
          <p:cNvSpPr/>
          <p:nvPr/>
        </p:nvSpPr>
        <p:spPr>
          <a:xfrm>
            <a:off x="7592469" y="4911580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380A9F-123D-D5AB-0529-5D1BF1A3EA25}"/>
              </a:ext>
            </a:extLst>
          </p:cNvPr>
          <p:cNvSpPr/>
          <p:nvPr/>
        </p:nvSpPr>
        <p:spPr>
          <a:xfrm>
            <a:off x="10551630" y="4907382"/>
            <a:ext cx="594388" cy="530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</a:t>
            </a:r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6D03FB4C-C843-9FE9-43AD-2B165177F62B}"/>
              </a:ext>
            </a:extLst>
          </p:cNvPr>
          <p:cNvSpPr/>
          <p:nvPr/>
        </p:nvSpPr>
        <p:spPr>
          <a:xfrm>
            <a:off x="4492543" y="4971184"/>
            <a:ext cx="521825" cy="40321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57D2AC72-D0CC-AB7E-29FF-A693E1F9415C}"/>
              </a:ext>
            </a:extLst>
          </p:cNvPr>
          <p:cNvSpPr/>
          <p:nvPr/>
        </p:nvSpPr>
        <p:spPr>
          <a:xfrm>
            <a:off x="11353800" y="4971184"/>
            <a:ext cx="521825" cy="40321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D537EA-499E-AF2C-82B2-920E6DEB6E5B}"/>
              </a:ext>
            </a:extLst>
          </p:cNvPr>
          <p:cNvSpPr txBox="1"/>
          <p:nvPr/>
        </p:nvSpPr>
        <p:spPr>
          <a:xfrm>
            <a:off x="4492543" y="5536481"/>
            <a:ext cx="76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 heap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459E6F-901C-6516-B618-80785E633B75}"/>
              </a:ext>
            </a:extLst>
          </p:cNvPr>
          <p:cNvSpPr txBox="1"/>
          <p:nvPr/>
        </p:nvSpPr>
        <p:spPr>
          <a:xfrm>
            <a:off x="11231149" y="5536480"/>
            <a:ext cx="76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heap</a:t>
            </a:r>
          </a:p>
        </p:txBody>
      </p:sp>
    </p:spTree>
    <p:extLst>
      <p:ext uri="{BB962C8B-B14F-4D97-AF65-F5344CB8AC3E}">
        <p14:creationId xmlns:p14="http://schemas.microsoft.com/office/powerpoint/2010/main" val="258734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Heap sort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814" y="1106462"/>
            <a:ext cx="7640664" cy="1602014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Every pop removes the smallest.</a:t>
            </a:r>
          </a:p>
          <a:p>
            <a:r>
              <a:rPr lang="en-US" i="1" dirty="0">
                <a:solidFill>
                  <a:srgbClr val="000000"/>
                </a:solidFill>
              </a:rPr>
              <a:t>Sort by pushing everything into a min heap and then popping them one at a time.</a:t>
            </a:r>
          </a:p>
          <a:p>
            <a:r>
              <a:rPr lang="en-US" i="1" dirty="0">
                <a:solidFill>
                  <a:srgbClr val="000000"/>
                </a:solidFill>
              </a:rPr>
              <a:t>What is the cost of pushing n and popping 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2B730-DF2E-8A2F-17F4-3C265BD5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411" y="2984500"/>
            <a:ext cx="5647166" cy="1464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3C8076-A080-2948-D9DB-F5C1D4E0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5025931"/>
            <a:ext cx="3386166" cy="7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8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5668" y="793945"/>
            <a:ext cx="7640664" cy="1302959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But can we create a heap faster than O(n log n)?</a:t>
            </a:r>
          </a:p>
          <a:p>
            <a:r>
              <a:rPr lang="en-US" i="1" dirty="0">
                <a:solidFill>
                  <a:srgbClr val="000000"/>
                </a:solidFill>
              </a:rPr>
              <a:t>Built it from the bottom up.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9727B0-FEB9-EB5C-9AFA-7BAF37797CE7}"/>
              </a:ext>
            </a:extLst>
          </p:cNvPr>
          <p:cNvGrpSpPr/>
          <p:nvPr/>
        </p:nvGrpSpPr>
        <p:grpSpPr>
          <a:xfrm>
            <a:off x="3703926" y="2604331"/>
            <a:ext cx="4540461" cy="3345452"/>
            <a:chOff x="7447931" y="1721834"/>
            <a:chExt cx="4185142" cy="26909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1DA5657-A3F5-60A2-5837-06C1483D7968}"/>
                </a:ext>
              </a:extLst>
            </p:cNvPr>
            <p:cNvSpPr/>
            <p:nvPr/>
          </p:nvSpPr>
          <p:spPr>
            <a:xfrm>
              <a:off x="9192229" y="1721834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3AF0E4-4D47-2B79-6C99-E291C01CAAFB}"/>
                </a:ext>
              </a:extLst>
            </p:cNvPr>
            <p:cNvSpPr/>
            <p:nvPr/>
          </p:nvSpPr>
          <p:spPr>
            <a:xfrm>
              <a:off x="8161255" y="2891641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CC6CF8-8A72-2728-BE34-B48B0B075B64}"/>
                </a:ext>
              </a:extLst>
            </p:cNvPr>
            <p:cNvSpPr/>
            <p:nvPr/>
          </p:nvSpPr>
          <p:spPr>
            <a:xfrm>
              <a:off x="10306842" y="2846277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232061-E6C8-598D-05BA-D335A17E0E87}"/>
                </a:ext>
              </a:extLst>
            </p:cNvPr>
            <p:cNvSpPr/>
            <p:nvPr/>
          </p:nvSpPr>
          <p:spPr>
            <a:xfrm>
              <a:off x="7447931" y="4037736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268E4F-988A-B5DE-48F0-2ADB60119E80}"/>
                </a:ext>
              </a:extLst>
            </p:cNvPr>
            <p:cNvSpPr/>
            <p:nvPr/>
          </p:nvSpPr>
          <p:spPr>
            <a:xfrm>
              <a:off x="8774161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FBCE95-9CE9-6BE2-639B-6FE00EAEB6FE}"/>
                </a:ext>
              </a:extLst>
            </p:cNvPr>
            <p:cNvSpPr/>
            <p:nvPr/>
          </p:nvSpPr>
          <p:spPr>
            <a:xfrm>
              <a:off x="9693937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BF92CA-E482-FE70-13B2-C8E90FC29972}"/>
                </a:ext>
              </a:extLst>
            </p:cNvPr>
            <p:cNvSpPr/>
            <p:nvPr/>
          </p:nvSpPr>
          <p:spPr>
            <a:xfrm>
              <a:off x="11020167" y="4015610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C3AD0A-309A-5657-1778-C8D9CC09D9FB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8467708" y="2041976"/>
              <a:ext cx="814279" cy="8496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20ED92-83FD-51C2-3D7E-7C4F3D7101AD}"/>
                </a:ext>
              </a:extLst>
            </p:cNvPr>
            <p:cNvCxnSpPr>
              <a:cxnSpLocks/>
              <a:stCxn id="4" idx="5"/>
              <a:endCxn id="6" idx="0"/>
            </p:cNvCxnSpPr>
            <p:nvPr/>
          </p:nvCxnSpPr>
          <p:spPr>
            <a:xfrm>
              <a:off x="9715377" y="2041976"/>
              <a:ext cx="897919" cy="80430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4B47A7-4E14-0721-7499-438CC365B907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754384" y="3211783"/>
              <a:ext cx="496629" cy="82595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74A2FB-A967-8904-968F-68E55719DE19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8684403" y="3211783"/>
              <a:ext cx="396211" cy="81489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0338CC-A177-E82B-5DF4-A3FCD1A689A1}"/>
                </a:ext>
              </a:extLst>
            </p:cNvPr>
            <p:cNvCxnSpPr>
              <a:cxnSpLocks/>
              <a:stCxn id="6" idx="3"/>
              <a:endCxn id="13" idx="0"/>
            </p:cNvCxnSpPr>
            <p:nvPr/>
          </p:nvCxnSpPr>
          <p:spPr>
            <a:xfrm flipH="1">
              <a:off x="10000390" y="3166419"/>
              <a:ext cx="396211" cy="860254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1DE368-A405-E5BF-D42A-F26705C1E003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>
              <a:off x="10829991" y="3166419"/>
              <a:ext cx="496629" cy="8491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359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8EEA844-3DE0-0BA8-8E3F-085751500D0E}"/>
              </a:ext>
            </a:extLst>
          </p:cNvPr>
          <p:cNvSpPr/>
          <p:nvPr/>
        </p:nvSpPr>
        <p:spPr>
          <a:xfrm>
            <a:off x="6009671" y="3756373"/>
            <a:ext cx="2360819" cy="238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5668" y="793945"/>
            <a:ext cx="7640664" cy="1302959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But can we create a heap faster than O(n log n)?</a:t>
            </a:r>
          </a:p>
          <a:p>
            <a:r>
              <a:rPr lang="en-US" i="1" dirty="0">
                <a:solidFill>
                  <a:srgbClr val="000000"/>
                </a:solidFill>
              </a:rPr>
              <a:t>Built it from the bottom up.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9727B0-FEB9-EB5C-9AFA-7BAF37797CE7}"/>
              </a:ext>
            </a:extLst>
          </p:cNvPr>
          <p:cNvGrpSpPr/>
          <p:nvPr/>
        </p:nvGrpSpPr>
        <p:grpSpPr>
          <a:xfrm>
            <a:off x="3703926" y="2604331"/>
            <a:ext cx="4540461" cy="3345452"/>
            <a:chOff x="7447931" y="1721834"/>
            <a:chExt cx="4185142" cy="26909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1DA5657-A3F5-60A2-5837-06C1483D7968}"/>
                </a:ext>
              </a:extLst>
            </p:cNvPr>
            <p:cNvSpPr/>
            <p:nvPr/>
          </p:nvSpPr>
          <p:spPr>
            <a:xfrm>
              <a:off x="9192229" y="1721834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3AF0E4-4D47-2B79-6C99-E291C01CAAFB}"/>
                </a:ext>
              </a:extLst>
            </p:cNvPr>
            <p:cNvSpPr/>
            <p:nvPr/>
          </p:nvSpPr>
          <p:spPr>
            <a:xfrm>
              <a:off x="8161255" y="2891641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CC6CF8-8A72-2728-BE34-B48B0B075B64}"/>
                </a:ext>
              </a:extLst>
            </p:cNvPr>
            <p:cNvSpPr/>
            <p:nvPr/>
          </p:nvSpPr>
          <p:spPr>
            <a:xfrm>
              <a:off x="10306842" y="2846277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232061-E6C8-598D-05BA-D335A17E0E87}"/>
                </a:ext>
              </a:extLst>
            </p:cNvPr>
            <p:cNvSpPr/>
            <p:nvPr/>
          </p:nvSpPr>
          <p:spPr>
            <a:xfrm>
              <a:off x="7447931" y="4037736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268E4F-988A-B5DE-48F0-2ADB60119E80}"/>
                </a:ext>
              </a:extLst>
            </p:cNvPr>
            <p:cNvSpPr/>
            <p:nvPr/>
          </p:nvSpPr>
          <p:spPr>
            <a:xfrm>
              <a:off x="8774161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FBCE95-9CE9-6BE2-639B-6FE00EAEB6FE}"/>
                </a:ext>
              </a:extLst>
            </p:cNvPr>
            <p:cNvSpPr/>
            <p:nvPr/>
          </p:nvSpPr>
          <p:spPr>
            <a:xfrm>
              <a:off x="9693937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BF92CA-E482-FE70-13B2-C8E90FC29972}"/>
                </a:ext>
              </a:extLst>
            </p:cNvPr>
            <p:cNvSpPr/>
            <p:nvPr/>
          </p:nvSpPr>
          <p:spPr>
            <a:xfrm>
              <a:off x="11020167" y="4015610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C3AD0A-309A-5657-1778-C8D9CC09D9FB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8467708" y="2041976"/>
              <a:ext cx="814279" cy="8496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20ED92-83FD-51C2-3D7E-7C4F3D7101AD}"/>
                </a:ext>
              </a:extLst>
            </p:cNvPr>
            <p:cNvCxnSpPr>
              <a:cxnSpLocks/>
              <a:stCxn id="4" idx="5"/>
              <a:endCxn id="6" idx="0"/>
            </p:cNvCxnSpPr>
            <p:nvPr/>
          </p:nvCxnSpPr>
          <p:spPr>
            <a:xfrm>
              <a:off x="9715377" y="2041976"/>
              <a:ext cx="897919" cy="80430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4B47A7-4E14-0721-7499-438CC365B907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754384" y="3211783"/>
              <a:ext cx="496629" cy="82595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74A2FB-A967-8904-968F-68E55719DE19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8684403" y="3211783"/>
              <a:ext cx="396211" cy="81489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0338CC-A177-E82B-5DF4-A3FCD1A689A1}"/>
                </a:ext>
              </a:extLst>
            </p:cNvPr>
            <p:cNvCxnSpPr>
              <a:cxnSpLocks/>
              <a:stCxn id="6" idx="3"/>
              <a:endCxn id="13" idx="0"/>
            </p:cNvCxnSpPr>
            <p:nvPr/>
          </p:nvCxnSpPr>
          <p:spPr>
            <a:xfrm flipH="1">
              <a:off x="10000390" y="3166419"/>
              <a:ext cx="396211" cy="860254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1DE368-A405-E5BF-D42A-F26705C1E003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>
              <a:off x="10829991" y="3166419"/>
              <a:ext cx="496629" cy="8491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9ED7F7D-57DB-4F39-314B-A99698519D59}"/>
              </a:ext>
            </a:extLst>
          </p:cNvPr>
          <p:cNvGrpSpPr/>
          <p:nvPr/>
        </p:nvGrpSpPr>
        <p:grpSpPr>
          <a:xfrm>
            <a:off x="6108486" y="4136472"/>
            <a:ext cx="429849" cy="1295030"/>
            <a:chOff x="8576353" y="3774160"/>
            <a:chExt cx="206849" cy="697787"/>
          </a:xfrm>
        </p:grpSpPr>
        <p:sp>
          <p:nvSpPr>
            <p:cNvPr id="60" name="Curved Up Arrow 59">
              <a:extLst>
                <a:ext uri="{FF2B5EF4-FFF2-40B4-BE49-F238E27FC236}">
                  <a16:creationId xmlns:a16="http://schemas.microsoft.com/office/drawing/2014/main" id="{A139FAAE-AC59-FDED-D690-19DF880DA189}"/>
                </a:ext>
              </a:extLst>
            </p:cNvPr>
            <p:cNvSpPr/>
            <p:nvPr/>
          </p:nvSpPr>
          <p:spPr>
            <a:xfrm rot="6778681">
              <a:off x="8340431" y="4059175"/>
              <a:ext cx="648694" cy="176849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urved Up Arrow 60">
              <a:extLst>
                <a:ext uri="{FF2B5EF4-FFF2-40B4-BE49-F238E27FC236}">
                  <a16:creationId xmlns:a16="http://schemas.microsoft.com/office/drawing/2014/main" id="{0EFFE93F-0E9A-41AA-6769-3C966F697D55}"/>
                </a:ext>
              </a:extLst>
            </p:cNvPr>
            <p:cNvSpPr/>
            <p:nvPr/>
          </p:nvSpPr>
          <p:spPr>
            <a:xfrm rot="7245995" flipH="1">
              <a:off x="8372588" y="4009573"/>
              <a:ext cx="646028" cy="175201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999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8EEA844-3DE0-0BA8-8E3F-085751500D0E}"/>
              </a:ext>
            </a:extLst>
          </p:cNvPr>
          <p:cNvSpPr/>
          <p:nvPr/>
        </p:nvSpPr>
        <p:spPr>
          <a:xfrm>
            <a:off x="3589894" y="3879846"/>
            <a:ext cx="2360819" cy="238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5668" y="793945"/>
            <a:ext cx="7640664" cy="1302959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But can we create a heap faster than O(n log n)?</a:t>
            </a:r>
          </a:p>
          <a:p>
            <a:r>
              <a:rPr lang="en-US" i="1" dirty="0">
                <a:solidFill>
                  <a:srgbClr val="000000"/>
                </a:solidFill>
              </a:rPr>
              <a:t>Built it from the bottom up.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9727B0-FEB9-EB5C-9AFA-7BAF37797CE7}"/>
              </a:ext>
            </a:extLst>
          </p:cNvPr>
          <p:cNvGrpSpPr/>
          <p:nvPr/>
        </p:nvGrpSpPr>
        <p:grpSpPr>
          <a:xfrm>
            <a:off x="3703926" y="2604331"/>
            <a:ext cx="4540461" cy="3345452"/>
            <a:chOff x="7447931" y="1721834"/>
            <a:chExt cx="4185142" cy="26909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1DA5657-A3F5-60A2-5837-06C1483D7968}"/>
                </a:ext>
              </a:extLst>
            </p:cNvPr>
            <p:cNvSpPr/>
            <p:nvPr/>
          </p:nvSpPr>
          <p:spPr>
            <a:xfrm>
              <a:off x="9192229" y="1721834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3AF0E4-4D47-2B79-6C99-E291C01CAAFB}"/>
                </a:ext>
              </a:extLst>
            </p:cNvPr>
            <p:cNvSpPr/>
            <p:nvPr/>
          </p:nvSpPr>
          <p:spPr>
            <a:xfrm>
              <a:off x="8161255" y="2891641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CC6CF8-8A72-2728-BE34-B48B0B075B64}"/>
                </a:ext>
              </a:extLst>
            </p:cNvPr>
            <p:cNvSpPr/>
            <p:nvPr/>
          </p:nvSpPr>
          <p:spPr>
            <a:xfrm>
              <a:off x="10306842" y="2846277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232061-E6C8-598D-05BA-D335A17E0E87}"/>
                </a:ext>
              </a:extLst>
            </p:cNvPr>
            <p:cNvSpPr/>
            <p:nvPr/>
          </p:nvSpPr>
          <p:spPr>
            <a:xfrm>
              <a:off x="7447931" y="4037736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268E4F-988A-B5DE-48F0-2ADB60119E80}"/>
                </a:ext>
              </a:extLst>
            </p:cNvPr>
            <p:cNvSpPr/>
            <p:nvPr/>
          </p:nvSpPr>
          <p:spPr>
            <a:xfrm>
              <a:off x="8774161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FBCE95-9CE9-6BE2-639B-6FE00EAEB6FE}"/>
                </a:ext>
              </a:extLst>
            </p:cNvPr>
            <p:cNvSpPr/>
            <p:nvPr/>
          </p:nvSpPr>
          <p:spPr>
            <a:xfrm>
              <a:off x="9693937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BF92CA-E482-FE70-13B2-C8E90FC29972}"/>
                </a:ext>
              </a:extLst>
            </p:cNvPr>
            <p:cNvSpPr/>
            <p:nvPr/>
          </p:nvSpPr>
          <p:spPr>
            <a:xfrm>
              <a:off x="11020167" y="4015610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C3AD0A-309A-5657-1778-C8D9CC09D9FB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8467708" y="2041976"/>
              <a:ext cx="814279" cy="8496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20ED92-83FD-51C2-3D7E-7C4F3D7101AD}"/>
                </a:ext>
              </a:extLst>
            </p:cNvPr>
            <p:cNvCxnSpPr>
              <a:cxnSpLocks/>
              <a:stCxn id="4" idx="5"/>
              <a:endCxn id="6" idx="0"/>
            </p:cNvCxnSpPr>
            <p:nvPr/>
          </p:nvCxnSpPr>
          <p:spPr>
            <a:xfrm>
              <a:off x="9715377" y="2041976"/>
              <a:ext cx="897919" cy="80430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4B47A7-4E14-0721-7499-438CC365B907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754384" y="3211783"/>
              <a:ext cx="496629" cy="82595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74A2FB-A967-8904-968F-68E55719DE19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8684403" y="3211783"/>
              <a:ext cx="396211" cy="81489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0338CC-A177-E82B-5DF4-A3FCD1A689A1}"/>
                </a:ext>
              </a:extLst>
            </p:cNvPr>
            <p:cNvCxnSpPr>
              <a:cxnSpLocks/>
              <a:stCxn id="6" idx="3"/>
              <a:endCxn id="13" idx="0"/>
            </p:cNvCxnSpPr>
            <p:nvPr/>
          </p:nvCxnSpPr>
          <p:spPr>
            <a:xfrm flipH="1">
              <a:off x="10000390" y="3166419"/>
              <a:ext cx="396211" cy="860254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1DE368-A405-E5BF-D42A-F26705C1E003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>
              <a:off x="10829991" y="3166419"/>
              <a:ext cx="496629" cy="8491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9ED7F7D-57DB-4F39-314B-A99698519D59}"/>
              </a:ext>
            </a:extLst>
          </p:cNvPr>
          <p:cNvGrpSpPr/>
          <p:nvPr/>
        </p:nvGrpSpPr>
        <p:grpSpPr>
          <a:xfrm rot="7761157">
            <a:off x="5369242" y="4095408"/>
            <a:ext cx="429849" cy="1295030"/>
            <a:chOff x="8576353" y="3774160"/>
            <a:chExt cx="206849" cy="697787"/>
          </a:xfrm>
        </p:grpSpPr>
        <p:sp>
          <p:nvSpPr>
            <p:cNvPr id="60" name="Curved Up Arrow 59">
              <a:extLst>
                <a:ext uri="{FF2B5EF4-FFF2-40B4-BE49-F238E27FC236}">
                  <a16:creationId xmlns:a16="http://schemas.microsoft.com/office/drawing/2014/main" id="{A139FAAE-AC59-FDED-D690-19DF880DA189}"/>
                </a:ext>
              </a:extLst>
            </p:cNvPr>
            <p:cNvSpPr/>
            <p:nvPr/>
          </p:nvSpPr>
          <p:spPr>
            <a:xfrm rot="6778681">
              <a:off x="8340431" y="4059175"/>
              <a:ext cx="648694" cy="176849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urved Up Arrow 60">
              <a:extLst>
                <a:ext uri="{FF2B5EF4-FFF2-40B4-BE49-F238E27FC236}">
                  <a16:creationId xmlns:a16="http://schemas.microsoft.com/office/drawing/2014/main" id="{0EFFE93F-0E9A-41AA-6769-3C966F697D55}"/>
                </a:ext>
              </a:extLst>
            </p:cNvPr>
            <p:cNvSpPr/>
            <p:nvPr/>
          </p:nvSpPr>
          <p:spPr>
            <a:xfrm rot="7245995" flipH="1">
              <a:off x="8372588" y="4009573"/>
              <a:ext cx="646028" cy="175201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90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8EEA844-3DE0-0BA8-8E3F-085751500D0E}"/>
              </a:ext>
            </a:extLst>
          </p:cNvPr>
          <p:cNvSpPr/>
          <p:nvPr/>
        </p:nvSpPr>
        <p:spPr>
          <a:xfrm>
            <a:off x="3589894" y="2291787"/>
            <a:ext cx="4894349" cy="3969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19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5668" y="793945"/>
            <a:ext cx="7640664" cy="1302959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But can we create a heap faster than O(n log n)?</a:t>
            </a:r>
          </a:p>
          <a:p>
            <a:r>
              <a:rPr lang="en-US" i="1" dirty="0">
                <a:solidFill>
                  <a:srgbClr val="000000"/>
                </a:solidFill>
              </a:rPr>
              <a:t>Built it from the bottom up.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9727B0-FEB9-EB5C-9AFA-7BAF37797CE7}"/>
              </a:ext>
            </a:extLst>
          </p:cNvPr>
          <p:cNvGrpSpPr/>
          <p:nvPr/>
        </p:nvGrpSpPr>
        <p:grpSpPr>
          <a:xfrm>
            <a:off x="3703926" y="2604331"/>
            <a:ext cx="4540461" cy="3345452"/>
            <a:chOff x="7447931" y="1721834"/>
            <a:chExt cx="4185142" cy="26909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1DA5657-A3F5-60A2-5837-06C1483D7968}"/>
                </a:ext>
              </a:extLst>
            </p:cNvPr>
            <p:cNvSpPr/>
            <p:nvPr/>
          </p:nvSpPr>
          <p:spPr>
            <a:xfrm>
              <a:off x="9192229" y="1721834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3AF0E4-4D47-2B79-6C99-E291C01CAAFB}"/>
                </a:ext>
              </a:extLst>
            </p:cNvPr>
            <p:cNvSpPr/>
            <p:nvPr/>
          </p:nvSpPr>
          <p:spPr>
            <a:xfrm>
              <a:off x="8161255" y="2891641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CC6CF8-8A72-2728-BE34-B48B0B075B64}"/>
                </a:ext>
              </a:extLst>
            </p:cNvPr>
            <p:cNvSpPr/>
            <p:nvPr/>
          </p:nvSpPr>
          <p:spPr>
            <a:xfrm>
              <a:off x="10306842" y="2846277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232061-E6C8-598D-05BA-D335A17E0E87}"/>
                </a:ext>
              </a:extLst>
            </p:cNvPr>
            <p:cNvSpPr/>
            <p:nvPr/>
          </p:nvSpPr>
          <p:spPr>
            <a:xfrm>
              <a:off x="7447931" y="4037736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268E4F-988A-B5DE-48F0-2ADB60119E80}"/>
                </a:ext>
              </a:extLst>
            </p:cNvPr>
            <p:cNvSpPr/>
            <p:nvPr/>
          </p:nvSpPr>
          <p:spPr>
            <a:xfrm>
              <a:off x="8774161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FBCE95-9CE9-6BE2-639B-6FE00EAEB6FE}"/>
                </a:ext>
              </a:extLst>
            </p:cNvPr>
            <p:cNvSpPr/>
            <p:nvPr/>
          </p:nvSpPr>
          <p:spPr>
            <a:xfrm>
              <a:off x="9693937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BF92CA-E482-FE70-13B2-C8E90FC29972}"/>
                </a:ext>
              </a:extLst>
            </p:cNvPr>
            <p:cNvSpPr/>
            <p:nvPr/>
          </p:nvSpPr>
          <p:spPr>
            <a:xfrm>
              <a:off x="11020167" y="4015610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C3AD0A-309A-5657-1778-C8D9CC09D9FB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8467708" y="2041976"/>
              <a:ext cx="814279" cy="8496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20ED92-83FD-51C2-3D7E-7C4F3D7101AD}"/>
                </a:ext>
              </a:extLst>
            </p:cNvPr>
            <p:cNvCxnSpPr>
              <a:cxnSpLocks/>
              <a:stCxn id="4" idx="5"/>
              <a:endCxn id="6" idx="0"/>
            </p:cNvCxnSpPr>
            <p:nvPr/>
          </p:nvCxnSpPr>
          <p:spPr>
            <a:xfrm>
              <a:off x="9715377" y="2041976"/>
              <a:ext cx="897919" cy="80430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4B47A7-4E14-0721-7499-438CC365B907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754384" y="3211783"/>
              <a:ext cx="496629" cy="82595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74A2FB-A967-8904-968F-68E55719DE19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8684403" y="3211783"/>
              <a:ext cx="396211" cy="81489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0338CC-A177-E82B-5DF4-A3FCD1A689A1}"/>
                </a:ext>
              </a:extLst>
            </p:cNvPr>
            <p:cNvCxnSpPr>
              <a:cxnSpLocks/>
              <a:stCxn id="6" idx="3"/>
              <a:endCxn id="13" idx="0"/>
            </p:cNvCxnSpPr>
            <p:nvPr/>
          </p:nvCxnSpPr>
          <p:spPr>
            <a:xfrm flipH="1">
              <a:off x="10000390" y="3166419"/>
              <a:ext cx="396211" cy="860254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1DE368-A405-E5BF-D42A-F26705C1E003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>
              <a:off x="10829991" y="3166419"/>
              <a:ext cx="496629" cy="8491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9ED7F7D-57DB-4F39-314B-A99698519D59}"/>
              </a:ext>
            </a:extLst>
          </p:cNvPr>
          <p:cNvGrpSpPr/>
          <p:nvPr/>
        </p:nvGrpSpPr>
        <p:grpSpPr>
          <a:xfrm rot="586759">
            <a:off x="4676850" y="2609584"/>
            <a:ext cx="429849" cy="1295030"/>
            <a:chOff x="8576353" y="3774160"/>
            <a:chExt cx="206849" cy="697787"/>
          </a:xfrm>
        </p:grpSpPr>
        <p:sp>
          <p:nvSpPr>
            <p:cNvPr id="60" name="Curved Up Arrow 59">
              <a:extLst>
                <a:ext uri="{FF2B5EF4-FFF2-40B4-BE49-F238E27FC236}">
                  <a16:creationId xmlns:a16="http://schemas.microsoft.com/office/drawing/2014/main" id="{A139FAAE-AC59-FDED-D690-19DF880DA189}"/>
                </a:ext>
              </a:extLst>
            </p:cNvPr>
            <p:cNvSpPr/>
            <p:nvPr/>
          </p:nvSpPr>
          <p:spPr>
            <a:xfrm rot="6778681">
              <a:off x="8340431" y="4059175"/>
              <a:ext cx="648694" cy="176849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urved Up Arrow 60">
              <a:extLst>
                <a:ext uri="{FF2B5EF4-FFF2-40B4-BE49-F238E27FC236}">
                  <a16:creationId xmlns:a16="http://schemas.microsoft.com/office/drawing/2014/main" id="{0EFFE93F-0E9A-41AA-6769-3C966F697D55}"/>
                </a:ext>
              </a:extLst>
            </p:cNvPr>
            <p:cNvSpPr/>
            <p:nvPr/>
          </p:nvSpPr>
          <p:spPr>
            <a:xfrm rot="7245995" flipH="1">
              <a:off x="8372588" y="4009573"/>
              <a:ext cx="646028" cy="175201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6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Min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6D81F24-1BAB-B7C6-0DAA-4DAE221D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43275"/>
            <a:ext cx="8610600" cy="421228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945" y="2716438"/>
            <a:ext cx="3978388" cy="2825946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A min-heap is a binary heap wherein the top is the smallest.</a:t>
            </a:r>
          </a:p>
          <a:p>
            <a:endParaRPr lang="en-US" i="1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All heaps are composed of a complete tree.</a:t>
            </a:r>
          </a:p>
          <a:p>
            <a:endParaRPr lang="en-US" i="1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Complete tree has all levels full except possibly the lowest.  The lowest level may be partially full, but it is always filled from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694231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8EEA844-3DE0-0BA8-8E3F-085751500D0E}"/>
              </a:ext>
            </a:extLst>
          </p:cNvPr>
          <p:cNvSpPr/>
          <p:nvPr/>
        </p:nvSpPr>
        <p:spPr>
          <a:xfrm>
            <a:off x="3589894" y="2291787"/>
            <a:ext cx="4894349" cy="3969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5668" y="793945"/>
            <a:ext cx="7640664" cy="1302959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But can we create a heap faster than O(n log n)?</a:t>
            </a:r>
          </a:p>
          <a:p>
            <a:r>
              <a:rPr lang="en-US" i="1" dirty="0">
                <a:solidFill>
                  <a:srgbClr val="000000"/>
                </a:solidFill>
              </a:rPr>
              <a:t>Built it from the bottom up.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9727B0-FEB9-EB5C-9AFA-7BAF37797CE7}"/>
              </a:ext>
            </a:extLst>
          </p:cNvPr>
          <p:cNvGrpSpPr/>
          <p:nvPr/>
        </p:nvGrpSpPr>
        <p:grpSpPr>
          <a:xfrm>
            <a:off x="3703926" y="2604331"/>
            <a:ext cx="4540461" cy="3345452"/>
            <a:chOff x="7447931" y="1721834"/>
            <a:chExt cx="4185142" cy="26909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1DA5657-A3F5-60A2-5837-06C1483D7968}"/>
                </a:ext>
              </a:extLst>
            </p:cNvPr>
            <p:cNvSpPr/>
            <p:nvPr/>
          </p:nvSpPr>
          <p:spPr>
            <a:xfrm>
              <a:off x="9192229" y="1721834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B3AF0E4-4D47-2B79-6C99-E291C01CAAFB}"/>
                </a:ext>
              </a:extLst>
            </p:cNvPr>
            <p:cNvSpPr/>
            <p:nvPr/>
          </p:nvSpPr>
          <p:spPr>
            <a:xfrm>
              <a:off x="8161255" y="2891641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6CC6CF8-8A72-2728-BE34-B48B0B075B64}"/>
                </a:ext>
              </a:extLst>
            </p:cNvPr>
            <p:cNvSpPr/>
            <p:nvPr/>
          </p:nvSpPr>
          <p:spPr>
            <a:xfrm>
              <a:off x="10306842" y="2846277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232061-E6C8-598D-05BA-D335A17E0E87}"/>
                </a:ext>
              </a:extLst>
            </p:cNvPr>
            <p:cNvSpPr/>
            <p:nvPr/>
          </p:nvSpPr>
          <p:spPr>
            <a:xfrm>
              <a:off x="7447931" y="4037736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268E4F-988A-B5DE-48F0-2ADB60119E80}"/>
                </a:ext>
              </a:extLst>
            </p:cNvPr>
            <p:cNvSpPr/>
            <p:nvPr/>
          </p:nvSpPr>
          <p:spPr>
            <a:xfrm>
              <a:off x="8774161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FBCE95-9CE9-6BE2-639B-6FE00EAEB6FE}"/>
                </a:ext>
              </a:extLst>
            </p:cNvPr>
            <p:cNvSpPr/>
            <p:nvPr/>
          </p:nvSpPr>
          <p:spPr>
            <a:xfrm>
              <a:off x="9693937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BF92CA-E482-FE70-13B2-C8E90FC29972}"/>
                </a:ext>
              </a:extLst>
            </p:cNvPr>
            <p:cNvSpPr/>
            <p:nvPr/>
          </p:nvSpPr>
          <p:spPr>
            <a:xfrm>
              <a:off x="11020167" y="4015610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C3AD0A-309A-5657-1778-C8D9CC09D9FB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8467708" y="2041976"/>
              <a:ext cx="814279" cy="8496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20ED92-83FD-51C2-3D7E-7C4F3D7101AD}"/>
                </a:ext>
              </a:extLst>
            </p:cNvPr>
            <p:cNvCxnSpPr>
              <a:cxnSpLocks/>
              <a:stCxn id="4" idx="5"/>
              <a:endCxn id="6" idx="0"/>
            </p:cNvCxnSpPr>
            <p:nvPr/>
          </p:nvCxnSpPr>
          <p:spPr>
            <a:xfrm>
              <a:off x="9715377" y="2041976"/>
              <a:ext cx="897919" cy="80430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4B47A7-4E14-0721-7499-438CC365B907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 flipH="1">
              <a:off x="7754384" y="3211783"/>
              <a:ext cx="496629" cy="82595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74A2FB-A967-8904-968F-68E55719DE19}"/>
                </a:ext>
              </a:extLst>
            </p:cNvPr>
            <p:cNvCxnSpPr>
              <a:cxnSpLocks/>
              <a:stCxn id="5" idx="5"/>
              <a:endCxn id="12" idx="0"/>
            </p:cNvCxnSpPr>
            <p:nvPr/>
          </p:nvCxnSpPr>
          <p:spPr>
            <a:xfrm>
              <a:off x="8684403" y="3211783"/>
              <a:ext cx="396211" cy="81489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0338CC-A177-E82B-5DF4-A3FCD1A689A1}"/>
                </a:ext>
              </a:extLst>
            </p:cNvPr>
            <p:cNvCxnSpPr>
              <a:cxnSpLocks/>
              <a:stCxn id="6" idx="3"/>
              <a:endCxn id="13" idx="0"/>
            </p:cNvCxnSpPr>
            <p:nvPr/>
          </p:nvCxnSpPr>
          <p:spPr>
            <a:xfrm flipH="1">
              <a:off x="10000390" y="3166419"/>
              <a:ext cx="396211" cy="860254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41DE368-A405-E5BF-D42A-F26705C1E003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>
              <a:off x="10829991" y="3166419"/>
              <a:ext cx="496629" cy="8491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0CA3DD-18FC-A98D-4EAA-B6D25433FE67}"/>
              </a:ext>
            </a:extLst>
          </p:cNvPr>
          <p:cNvGrpSpPr/>
          <p:nvPr/>
        </p:nvGrpSpPr>
        <p:grpSpPr>
          <a:xfrm rot="7761157">
            <a:off x="5369242" y="4095408"/>
            <a:ext cx="429849" cy="1295030"/>
            <a:chOff x="8576353" y="3774160"/>
            <a:chExt cx="206849" cy="697787"/>
          </a:xfrm>
        </p:grpSpPr>
        <p:sp>
          <p:nvSpPr>
            <p:cNvPr id="22" name="Curved Up Arrow 21">
              <a:extLst>
                <a:ext uri="{FF2B5EF4-FFF2-40B4-BE49-F238E27FC236}">
                  <a16:creationId xmlns:a16="http://schemas.microsoft.com/office/drawing/2014/main" id="{0C701F82-70B0-67AE-B467-6109441DB5E8}"/>
                </a:ext>
              </a:extLst>
            </p:cNvPr>
            <p:cNvSpPr/>
            <p:nvPr/>
          </p:nvSpPr>
          <p:spPr>
            <a:xfrm rot="6778681">
              <a:off x="8340431" y="4059175"/>
              <a:ext cx="648694" cy="176849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urved Up Arrow 22">
              <a:extLst>
                <a:ext uri="{FF2B5EF4-FFF2-40B4-BE49-F238E27FC236}">
                  <a16:creationId xmlns:a16="http://schemas.microsoft.com/office/drawing/2014/main" id="{761C3054-2A6B-C6AC-9251-450E231189A7}"/>
                </a:ext>
              </a:extLst>
            </p:cNvPr>
            <p:cNvSpPr/>
            <p:nvPr/>
          </p:nvSpPr>
          <p:spPr>
            <a:xfrm rot="7245995" flipH="1">
              <a:off x="8372588" y="4009573"/>
              <a:ext cx="646028" cy="175201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27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5668" y="793946"/>
            <a:ext cx="7640664" cy="685026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But can we create a heap faster than O(n log n)?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0AE60C0-6705-7E90-86CA-D0EAA700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1701"/>
            <a:ext cx="7171481" cy="2946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9D6649-D2CC-4E24-837D-B69949325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645" y="2766023"/>
            <a:ext cx="4009311" cy="2946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DBE42-32F8-5A51-2D4D-132B2D35E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88" y="1797480"/>
            <a:ext cx="5676900" cy="85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F0BE6-5B82-FD2B-C559-27F235F3E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5712347"/>
            <a:ext cx="3200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3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5668" y="793946"/>
            <a:ext cx="7640664" cy="685026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But can we create a heap faster than O(n log n)?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F0BE6-5B82-FD2B-C559-27F235F3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72" y="1514104"/>
            <a:ext cx="3200400" cy="685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F3AB5F-6239-DB6C-5B09-32A328F52D81}"/>
              </a:ext>
            </a:extLst>
          </p:cNvPr>
          <p:cNvGrpSpPr/>
          <p:nvPr/>
        </p:nvGrpSpPr>
        <p:grpSpPr>
          <a:xfrm>
            <a:off x="122016" y="3037276"/>
            <a:ext cx="4114800" cy="3103590"/>
            <a:chOff x="7447931" y="1721834"/>
            <a:chExt cx="4185142" cy="269097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F25AE-4D77-A6ED-76E2-7C444C8A2DBC}"/>
                </a:ext>
              </a:extLst>
            </p:cNvPr>
            <p:cNvSpPr/>
            <p:nvPr/>
          </p:nvSpPr>
          <p:spPr>
            <a:xfrm>
              <a:off x="9192229" y="1721834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45E729-526E-A606-CE9A-74591C648F82}"/>
                </a:ext>
              </a:extLst>
            </p:cNvPr>
            <p:cNvSpPr/>
            <p:nvPr/>
          </p:nvSpPr>
          <p:spPr>
            <a:xfrm>
              <a:off x="8161255" y="2891641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B25337-AEEC-F466-5651-DD89781E90CE}"/>
                </a:ext>
              </a:extLst>
            </p:cNvPr>
            <p:cNvSpPr/>
            <p:nvPr/>
          </p:nvSpPr>
          <p:spPr>
            <a:xfrm>
              <a:off x="10306842" y="2846277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CDE228-B28A-6B2C-9D47-82C060562741}"/>
                </a:ext>
              </a:extLst>
            </p:cNvPr>
            <p:cNvSpPr/>
            <p:nvPr/>
          </p:nvSpPr>
          <p:spPr>
            <a:xfrm>
              <a:off x="7447931" y="4037736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DB4757-4231-4CDC-72D7-2F6D011A3E57}"/>
                </a:ext>
              </a:extLst>
            </p:cNvPr>
            <p:cNvSpPr/>
            <p:nvPr/>
          </p:nvSpPr>
          <p:spPr>
            <a:xfrm>
              <a:off x="8774161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8CCA69-9407-9641-108A-279CD251E89E}"/>
                </a:ext>
              </a:extLst>
            </p:cNvPr>
            <p:cNvSpPr/>
            <p:nvPr/>
          </p:nvSpPr>
          <p:spPr>
            <a:xfrm>
              <a:off x="9693937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A86DDB-3297-38A1-0BD3-349DCABC0F7F}"/>
                </a:ext>
              </a:extLst>
            </p:cNvPr>
            <p:cNvSpPr/>
            <p:nvPr/>
          </p:nvSpPr>
          <p:spPr>
            <a:xfrm>
              <a:off x="11020167" y="4015610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9A3DB2-7307-1A7B-A85E-5312F1056854}"/>
                </a:ext>
              </a:extLst>
            </p:cNvPr>
            <p:cNvCxnSpPr>
              <a:stCxn id="8" idx="3"/>
              <a:endCxn id="12" idx="0"/>
            </p:cNvCxnSpPr>
            <p:nvPr/>
          </p:nvCxnSpPr>
          <p:spPr>
            <a:xfrm flipH="1">
              <a:off x="8467708" y="2041976"/>
              <a:ext cx="814279" cy="8496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218034-7E3F-542F-98F8-64DA7E9BE093}"/>
                </a:ext>
              </a:extLst>
            </p:cNvPr>
            <p:cNvCxnSpPr>
              <a:cxnSpLocks/>
              <a:stCxn id="8" idx="5"/>
              <a:endCxn id="13" idx="0"/>
            </p:cNvCxnSpPr>
            <p:nvPr/>
          </p:nvCxnSpPr>
          <p:spPr>
            <a:xfrm>
              <a:off x="9715377" y="2041976"/>
              <a:ext cx="897919" cy="80430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530D77E-6E03-AF42-A240-0F4DAC2764A7}"/>
                </a:ext>
              </a:extLst>
            </p:cNvPr>
            <p:cNvCxnSpPr>
              <a:cxnSpLocks/>
              <a:stCxn id="12" idx="3"/>
              <a:endCxn id="14" idx="0"/>
            </p:cNvCxnSpPr>
            <p:nvPr/>
          </p:nvCxnSpPr>
          <p:spPr>
            <a:xfrm flipH="1">
              <a:off x="7754384" y="3211783"/>
              <a:ext cx="496629" cy="82595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3AA7D1-C99E-5BD7-1D66-28D11563049D}"/>
                </a:ext>
              </a:extLst>
            </p:cNvPr>
            <p:cNvCxnSpPr>
              <a:cxnSpLocks/>
              <a:stCxn id="12" idx="5"/>
              <a:endCxn id="15" idx="0"/>
            </p:cNvCxnSpPr>
            <p:nvPr/>
          </p:nvCxnSpPr>
          <p:spPr>
            <a:xfrm>
              <a:off x="8684403" y="3211783"/>
              <a:ext cx="396211" cy="81489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96DA12E-4C39-A0C1-3E02-BC6011E8B26F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 flipH="1">
              <a:off x="10000390" y="3166419"/>
              <a:ext cx="396211" cy="860254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260C10-1B9E-485D-CDAB-AD1CB552C8D3}"/>
                </a:ext>
              </a:extLst>
            </p:cNvPr>
            <p:cNvCxnSpPr>
              <a:cxnSpLocks/>
              <a:stCxn id="13" idx="5"/>
              <a:endCxn id="17" idx="0"/>
            </p:cNvCxnSpPr>
            <p:nvPr/>
          </p:nvCxnSpPr>
          <p:spPr>
            <a:xfrm>
              <a:off x="10829991" y="3166419"/>
              <a:ext cx="496629" cy="8491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Up-Down Arrow 23">
            <a:extLst>
              <a:ext uri="{FF2B5EF4-FFF2-40B4-BE49-F238E27FC236}">
                <a16:creationId xmlns:a16="http://schemas.microsoft.com/office/drawing/2014/main" id="{19784008-519F-BD6F-1235-CE633EEAD839}"/>
              </a:ext>
            </a:extLst>
          </p:cNvPr>
          <p:cNvSpPr/>
          <p:nvPr/>
        </p:nvSpPr>
        <p:spPr>
          <a:xfrm>
            <a:off x="4371523" y="3037276"/>
            <a:ext cx="228870" cy="307807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5089D9-831C-F741-4720-DA4B084CF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93" y="4100751"/>
            <a:ext cx="488832" cy="718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BC6ADD-FAD6-7F73-0DCE-0944C69B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395" y="2168804"/>
            <a:ext cx="7487605" cy="83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AA099-33E2-86BD-3B54-9A1956B0D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939" y="3659329"/>
            <a:ext cx="4229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10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5668" y="793946"/>
            <a:ext cx="7640664" cy="685026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But can we create a heap faster than O(n log n)?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9AA74-D4F3-3DA1-C553-4CCDA5A6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18" y="1724541"/>
            <a:ext cx="5499100" cy="127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1881F-1CC1-83B2-075D-F2F41F79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864" y="3126506"/>
            <a:ext cx="2159000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FF9C5E-81A7-3283-34EF-1F47199F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205" y="4112778"/>
            <a:ext cx="4152900" cy="1104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8D1B52-9DE7-5EE8-C3CB-55BC5E95D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00956"/>
            <a:ext cx="4753734" cy="34233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EFB675-7994-8CE1-4440-5A8DC3E25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834" y="4840781"/>
            <a:ext cx="330200" cy="342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C157DF-FD86-E600-2D66-670A7D779860}"/>
              </a:ext>
            </a:extLst>
          </p:cNvPr>
          <p:cNvSpPr txBox="1"/>
          <p:nvPr/>
        </p:nvSpPr>
        <p:spPr>
          <a:xfrm>
            <a:off x="991000" y="1943909"/>
            <a:ext cx="71047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880124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5668" y="793946"/>
            <a:ext cx="7640664" cy="685026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But can we create a heap faster than O(n log n)?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F3AB5F-6239-DB6C-5B09-32A328F52D81}"/>
              </a:ext>
            </a:extLst>
          </p:cNvPr>
          <p:cNvGrpSpPr/>
          <p:nvPr/>
        </p:nvGrpSpPr>
        <p:grpSpPr>
          <a:xfrm>
            <a:off x="463424" y="2023995"/>
            <a:ext cx="4114800" cy="3103590"/>
            <a:chOff x="7447931" y="1721834"/>
            <a:chExt cx="4185142" cy="269097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7F25AE-4D77-A6ED-76E2-7C444C8A2DBC}"/>
                </a:ext>
              </a:extLst>
            </p:cNvPr>
            <p:cNvSpPr/>
            <p:nvPr/>
          </p:nvSpPr>
          <p:spPr>
            <a:xfrm>
              <a:off x="9192229" y="1721834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45E729-526E-A606-CE9A-74591C648F82}"/>
                </a:ext>
              </a:extLst>
            </p:cNvPr>
            <p:cNvSpPr/>
            <p:nvPr/>
          </p:nvSpPr>
          <p:spPr>
            <a:xfrm>
              <a:off x="8161255" y="2891641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B25337-AEEC-F466-5651-DD89781E90CE}"/>
                </a:ext>
              </a:extLst>
            </p:cNvPr>
            <p:cNvSpPr/>
            <p:nvPr/>
          </p:nvSpPr>
          <p:spPr>
            <a:xfrm>
              <a:off x="10306842" y="2846277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CDE228-B28A-6B2C-9D47-82C060562741}"/>
                </a:ext>
              </a:extLst>
            </p:cNvPr>
            <p:cNvSpPr/>
            <p:nvPr/>
          </p:nvSpPr>
          <p:spPr>
            <a:xfrm>
              <a:off x="7447931" y="4037736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DB4757-4231-4CDC-72D7-2F6D011A3E57}"/>
                </a:ext>
              </a:extLst>
            </p:cNvPr>
            <p:cNvSpPr/>
            <p:nvPr/>
          </p:nvSpPr>
          <p:spPr>
            <a:xfrm>
              <a:off x="8774161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8CCA69-9407-9641-108A-279CD251E89E}"/>
                </a:ext>
              </a:extLst>
            </p:cNvPr>
            <p:cNvSpPr/>
            <p:nvPr/>
          </p:nvSpPr>
          <p:spPr>
            <a:xfrm>
              <a:off x="9693937" y="4026673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A86DDB-3297-38A1-0BD3-349DCABC0F7F}"/>
                </a:ext>
              </a:extLst>
            </p:cNvPr>
            <p:cNvSpPr/>
            <p:nvPr/>
          </p:nvSpPr>
          <p:spPr>
            <a:xfrm>
              <a:off x="11020167" y="4015610"/>
              <a:ext cx="612906" cy="3750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9A3DB2-7307-1A7B-A85E-5312F1056854}"/>
                </a:ext>
              </a:extLst>
            </p:cNvPr>
            <p:cNvCxnSpPr>
              <a:stCxn id="8" idx="3"/>
              <a:endCxn id="12" idx="0"/>
            </p:cNvCxnSpPr>
            <p:nvPr/>
          </p:nvCxnSpPr>
          <p:spPr>
            <a:xfrm flipH="1">
              <a:off x="8467708" y="2041976"/>
              <a:ext cx="814279" cy="8496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218034-7E3F-542F-98F8-64DA7E9BE093}"/>
                </a:ext>
              </a:extLst>
            </p:cNvPr>
            <p:cNvCxnSpPr>
              <a:cxnSpLocks/>
              <a:stCxn id="8" idx="5"/>
              <a:endCxn id="13" idx="0"/>
            </p:cNvCxnSpPr>
            <p:nvPr/>
          </p:nvCxnSpPr>
          <p:spPr>
            <a:xfrm>
              <a:off x="9715377" y="2041976"/>
              <a:ext cx="897919" cy="80430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530D77E-6E03-AF42-A240-0F4DAC2764A7}"/>
                </a:ext>
              </a:extLst>
            </p:cNvPr>
            <p:cNvCxnSpPr>
              <a:cxnSpLocks/>
              <a:stCxn id="12" idx="3"/>
              <a:endCxn id="14" idx="0"/>
            </p:cNvCxnSpPr>
            <p:nvPr/>
          </p:nvCxnSpPr>
          <p:spPr>
            <a:xfrm flipH="1">
              <a:off x="7754384" y="3211783"/>
              <a:ext cx="496629" cy="82595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3AA7D1-C99E-5BD7-1D66-28D11563049D}"/>
                </a:ext>
              </a:extLst>
            </p:cNvPr>
            <p:cNvCxnSpPr>
              <a:cxnSpLocks/>
              <a:stCxn id="12" idx="5"/>
              <a:endCxn id="15" idx="0"/>
            </p:cNvCxnSpPr>
            <p:nvPr/>
          </p:nvCxnSpPr>
          <p:spPr>
            <a:xfrm>
              <a:off x="8684403" y="3211783"/>
              <a:ext cx="396211" cy="81489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96DA12E-4C39-A0C1-3E02-BC6011E8B26F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 flipH="1">
              <a:off x="10000390" y="3166419"/>
              <a:ext cx="396211" cy="860254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260C10-1B9E-485D-CDAB-AD1CB552C8D3}"/>
                </a:ext>
              </a:extLst>
            </p:cNvPr>
            <p:cNvCxnSpPr>
              <a:cxnSpLocks/>
              <a:stCxn id="13" idx="5"/>
              <a:endCxn id="17" idx="0"/>
            </p:cNvCxnSpPr>
            <p:nvPr/>
          </p:nvCxnSpPr>
          <p:spPr>
            <a:xfrm>
              <a:off x="10829991" y="3166419"/>
              <a:ext cx="496629" cy="8491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Up-Down Arrow 23">
            <a:extLst>
              <a:ext uri="{FF2B5EF4-FFF2-40B4-BE49-F238E27FC236}">
                <a16:creationId xmlns:a16="http://schemas.microsoft.com/office/drawing/2014/main" id="{19784008-519F-BD6F-1235-CE633EEAD839}"/>
              </a:ext>
            </a:extLst>
          </p:cNvPr>
          <p:cNvSpPr/>
          <p:nvPr/>
        </p:nvSpPr>
        <p:spPr>
          <a:xfrm>
            <a:off x="4873351" y="2023995"/>
            <a:ext cx="228870" cy="3078071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5089D9-831C-F741-4720-DA4B084C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21" y="3087470"/>
            <a:ext cx="488832" cy="7182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849B77-7ADA-6635-FF0B-2DEF5E32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30" y="1642500"/>
            <a:ext cx="5997112" cy="41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23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Heap sort using make heap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814" y="1106462"/>
            <a:ext cx="7640664" cy="1602014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Use make heap to establish heap ordering.</a:t>
            </a:r>
          </a:p>
          <a:p>
            <a:r>
              <a:rPr lang="en-US" i="1" dirty="0">
                <a:solidFill>
                  <a:srgbClr val="000000"/>
                </a:solidFill>
              </a:rPr>
              <a:t>Then pop all n elements from the heap starting from smallest.</a:t>
            </a:r>
          </a:p>
          <a:p>
            <a:r>
              <a:rPr lang="en-US" i="1" dirty="0">
                <a:solidFill>
                  <a:srgbClr val="000000"/>
                </a:solidFill>
              </a:rPr>
              <a:t>What is the cost of make heap on n and popping 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C8076-A080-2948-D9DB-F5C1D4E0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953" y="4727871"/>
            <a:ext cx="3386166" cy="725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3490C-0FD8-BAC7-72DE-B89C279D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283" y="3356807"/>
            <a:ext cx="4876800" cy="11938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38B9BF-9122-48AF-323A-341C3B83AF38}"/>
              </a:ext>
            </a:extLst>
          </p:cNvPr>
          <p:cNvSpPr txBox="1">
            <a:spLocks/>
          </p:cNvSpPr>
          <p:nvPr/>
        </p:nvSpPr>
        <p:spPr>
          <a:xfrm>
            <a:off x="1704814" y="5630741"/>
            <a:ext cx="7640664" cy="8010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00000"/>
                </a:solidFill>
              </a:rPr>
              <a:t>Using make heap doesn’t improve big-O for sort.  But </a:t>
            </a:r>
            <a:r>
              <a:rPr lang="en-US" i="1" dirty="0" err="1">
                <a:solidFill>
                  <a:srgbClr val="000000"/>
                </a:solidFill>
              </a:rPr>
              <a:t>make_heap</a:t>
            </a:r>
            <a:r>
              <a:rPr lang="en-US" i="1" dirty="0">
                <a:solidFill>
                  <a:srgbClr val="000000"/>
                </a:solidFill>
              </a:rPr>
              <a:t> is still useful when creating a priority queue.</a:t>
            </a:r>
          </a:p>
        </p:txBody>
      </p:sp>
    </p:spTree>
    <p:extLst>
      <p:ext uri="{BB962C8B-B14F-4D97-AF65-F5344CB8AC3E}">
        <p14:creationId xmlns:p14="http://schemas.microsoft.com/office/powerpoint/2010/main" val="1596105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762EA7-03DB-9502-FB33-109C47C4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93" y="653537"/>
            <a:ext cx="7308633" cy="5481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Sorting using Make heap versus pushing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24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814" y="1106462"/>
            <a:ext cx="1177282" cy="270925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E983ACD-AC0E-065E-C729-563D34B1F0F6}"/>
              </a:ext>
            </a:extLst>
          </p:cNvPr>
          <p:cNvSpPr/>
          <p:nvPr/>
        </p:nvSpPr>
        <p:spPr>
          <a:xfrm rot="9353646">
            <a:off x="8416385" y="1256932"/>
            <a:ext cx="621808" cy="2423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3DBC1-4EF8-6004-DDB2-E46E43719E1F}"/>
              </a:ext>
            </a:extLst>
          </p:cNvPr>
          <p:cNvSpPr txBox="1"/>
          <p:nvPr/>
        </p:nvSpPr>
        <p:spPr>
          <a:xfrm>
            <a:off x="9060571" y="1008055"/>
            <a:ext cx="226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pushes and pops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4D0B354-4565-8A04-263A-FC96C6D6E086}"/>
              </a:ext>
            </a:extLst>
          </p:cNvPr>
          <p:cNvSpPr/>
          <p:nvPr/>
        </p:nvSpPr>
        <p:spPr>
          <a:xfrm rot="10509559">
            <a:off x="8429646" y="1732119"/>
            <a:ext cx="621808" cy="2423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4A6D2-4F3E-AF81-749A-AD7BB97D1AF2}"/>
              </a:ext>
            </a:extLst>
          </p:cNvPr>
          <p:cNvSpPr txBox="1"/>
          <p:nvPr/>
        </p:nvSpPr>
        <p:spPr>
          <a:xfrm>
            <a:off x="9060571" y="1668628"/>
            <a:ext cx="226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make_heap</a:t>
            </a:r>
            <a:r>
              <a:rPr lang="en-US" dirty="0"/>
              <a:t> and pops</a:t>
            </a:r>
          </a:p>
        </p:txBody>
      </p:sp>
    </p:spTree>
    <p:extLst>
      <p:ext uri="{BB962C8B-B14F-4D97-AF65-F5344CB8AC3E}">
        <p14:creationId xmlns:p14="http://schemas.microsoft.com/office/powerpoint/2010/main" val="3406942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Heap sort vs quick sort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24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814" y="1106463"/>
            <a:ext cx="610123" cy="143604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6F1AB-A3B3-2DB6-87EB-736664EE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78" y="601885"/>
            <a:ext cx="7376929" cy="553269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D7EE7DD-1E74-D802-4EF9-7118F8508B87}"/>
              </a:ext>
            </a:extLst>
          </p:cNvPr>
          <p:cNvSpPr/>
          <p:nvPr/>
        </p:nvSpPr>
        <p:spPr>
          <a:xfrm rot="9353646">
            <a:off x="8416385" y="1256932"/>
            <a:ext cx="621808" cy="2423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58EEA-1004-7A90-B202-2B9FB341AA54}"/>
              </a:ext>
            </a:extLst>
          </p:cNvPr>
          <p:cNvSpPr txBox="1"/>
          <p:nvPr/>
        </p:nvSpPr>
        <p:spPr>
          <a:xfrm>
            <a:off x="9060571" y="1008055"/>
            <a:ext cx="226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pushes and pops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9558721-72DD-4D4A-0B10-C29BA835E748}"/>
              </a:ext>
            </a:extLst>
          </p:cNvPr>
          <p:cNvSpPr/>
          <p:nvPr/>
        </p:nvSpPr>
        <p:spPr>
          <a:xfrm rot="10509559">
            <a:off x="8429646" y="1732119"/>
            <a:ext cx="621808" cy="2423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B8D59-6D3C-9160-5546-3EC036B31E22}"/>
              </a:ext>
            </a:extLst>
          </p:cNvPr>
          <p:cNvSpPr txBox="1"/>
          <p:nvPr/>
        </p:nvSpPr>
        <p:spPr>
          <a:xfrm>
            <a:off x="9060571" y="1668628"/>
            <a:ext cx="226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make_heaps</a:t>
            </a:r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014B519-C77D-1D58-5036-2B9CACFAB02D}"/>
              </a:ext>
            </a:extLst>
          </p:cNvPr>
          <p:cNvSpPr/>
          <p:nvPr/>
        </p:nvSpPr>
        <p:spPr>
          <a:xfrm rot="10509559">
            <a:off x="8458591" y="4442524"/>
            <a:ext cx="621808" cy="2423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ADBBF-560E-7DE1-369B-E9EE454D04DB}"/>
              </a:ext>
            </a:extLst>
          </p:cNvPr>
          <p:cNvSpPr txBox="1"/>
          <p:nvPr/>
        </p:nvSpPr>
        <p:spPr>
          <a:xfrm>
            <a:off x="9089516" y="4379033"/>
            <a:ext cx="226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quick_sort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24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Binary heap operations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24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598" y="5895080"/>
            <a:ext cx="9142378" cy="365125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90CBF7-17D2-9881-E477-0AE2D47B0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87368"/>
              </p:ext>
            </p:extLst>
          </p:nvPr>
        </p:nvGraphicFramePr>
        <p:xfrm>
          <a:off x="520270" y="998878"/>
          <a:ext cx="11151460" cy="448852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87865">
                  <a:extLst>
                    <a:ext uri="{9D8B030D-6E8A-4147-A177-3AD203B41FA5}">
                      <a16:colId xmlns:a16="http://schemas.microsoft.com/office/drawing/2014/main" val="1374771805"/>
                    </a:ext>
                  </a:extLst>
                </a:gridCol>
                <a:gridCol w="2787865">
                  <a:extLst>
                    <a:ext uri="{9D8B030D-6E8A-4147-A177-3AD203B41FA5}">
                      <a16:colId xmlns:a16="http://schemas.microsoft.com/office/drawing/2014/main" val="960167006"/>
                    </a:ext>
                  </a:extLst>
                </a:gridCol>
                <a:gridCol w="2787865">
                  <a:extLst>
                    <a:ext uri="{9D8B030D-6E8A-4147-A177-3AD203B41FA5}">
                      <a16:colId xmlns:a16="http://schemas.microsoft.com/office/drawing/2014/main" val="410722086"/>
                    </a:ext>
                  </a:extLst>
                </a:gridCol>
                <a:gridCol w="2787865">
                  <a:extLst>
                    <a:ext uri="{9D8B030D-6E8A-4147-A177-3AD203B41FA5}">
                      <a16:colId xmlns:a16="http://schemas.microsoft.com/office/drawing/2014/main" val="2663366015"/>
                    </a:ext>
                  </a:extLst>
                </a:gridCol>
              </a:tblGrid>
              <a:tr h="885911">
                <a:tc>
                  <a:txBody>
                    <a:bodyPr/>
                    <a:lstStyle/>
                    <a:p>
                      <a:r>
                        <a:rPr lang="en-US" sz="2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Big-O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Big-Omega</a:t>
                      </a:r>
                    </a:p>
                    <a:p>
                      <a:r>
                        <a:rPr lang="en-US" sz="2800" dirty="0"/>
                        <a:t>(distinct)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Big-Omega</a:t>
                      </a:r>
                    </a:p>
                    <a:p>
                      <a:r>
                        <a:rPr lang="en-US" sz="2800" dirty="0"/>
                        <a:t>(not distinct)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535124"/>
                  </a:ext>
                </a:extLst>
              </a:tr>
              <a:tr h="885911">
                <a:tc>
                  <a:txBody>
                    <a:bodyPr/>
                    <a:lstStyle/>
                    <a:p>
                      <a:r>
                        <a:rPr lang="en-US" sz="2800" dirty="0"/>
                        <a:t>Push 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649099"/>
                  </a:ext>
                </a:extLst>
              </a:tr>
              <a:tr h="885911">
                <a:tc>
                  <a:txBody>
                    <a:bodyPr/>
                    <a:lstStyle/>
                    <a:p>
                      <a:r>
                        <a:rPr lang="en-US" sz="2800" dirty="0"/>
                        <a:t>Pop 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412374"/>
                  </a:ext>
                </a:extLst>
              </a:tr>
              <a:tr h="885911">
                <a:tc>
                  <a:txBody>
                    <a:bodyPr/>
                    <a:lstStyle/>
                    <a:p>
                      <a:r>
                        <a:rPr lang="en-US" sz="2800" dirty="0"/>
                        <a:t>Make 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38900"/>
                  </a:ext>
                </a:extLst>
              </a:tr>
              <a:tr h="885911">
                <a:tc>
                  <a:txBody>
                    <a:bodyPr/>
                    <a:lstStyle/>
                    <a:p>
                      <a:r>
                        <a:rPr lang="en-US" sz="2800" dirty="0"/>
                        <a:t>Heap sort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6464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C1F019F-045E-ADAE-0A29-17CA0DFD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12" y="2017884"/>
            <a:ext cx="3364178" cy="619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9E4A7-88D8-40EB-F1A9-85ADB5F5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12" y="2917384"/>
            <a:ext cx="3364178" cy="619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00713-8692-C222-87B6-FB1B3A16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040" y="2047325"/>
            <a:ext cx="1118934" cy="619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E33239-3165-545E-4DCC-265900F1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350" y="2089727"/>
            <a:ext cx="1118934" cy="619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87F7AE-8DED-C876-8D33-415240E30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040" y="2953262"/>
            <a:ext cx="1118934" cy="619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7FE082-9262-61FC-5F58-233BFFBF6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909" y="2953262"/>
            <a:ext cx="1858552" cy="53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24C08-0CBF-29E3-C5F1-D8B59664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569" y="3882218"/>
            <a:ext cx="972218" cy="598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22B4AD-D8C2-4AFC-975D-069D365F7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350" y="3816797"/>
            <a:ext cx="1150660" cy="7291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95A5-3FC8-A836-CCCE-91C772451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040" y="3816797"/>
            <a:ext cx="1150660" cy="729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7700BF-ECF0-39C1-AA60-FA40F6098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6658" y="4704974"/>
            <a:ext cx="2133600" cy="736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E0ABF-8C38-A216-98D0-598683F31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1930" y="4706046"/>
            <a:ext cx="2175599" cy="6197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860227-FD94-6DAC-154A-BB84C352B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4389" y="4712207"/>
            <a:ext cx="2175599" cy="6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94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24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29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814" y="1106462"/>
            <a:ext cx="728670" cy="365125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761D8-BCFC-E88F-BEA3-FA37DBC1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335" y="1226143"/>
            <a:ext cx="5836265" cy="45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8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Min heap list representation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25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B1B08E-6956-5929-0405-8ECB734F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86961"/>
            <a:ext cx="7772400" cy="488516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945" y="2716438"/>
            <a:ext cx="3978388" cy="2825946"/>
          </a:xfrm>
        </p:spPr>
        <p:txBody>
          <a:bodyPr/>
          <a:lstStyle/>
          <a:p>
            <a:r>
              <a:rPr lang="en-US" sz="2400" i="1" dirty="0">
                <a:solidFill>
                  <a:srgbClr val="000000"/>
                </a:solidFill>
              </a:rPr>
              <a:t>A min heap can be represented using a list or an array.  </a:t>
            </a:r>
          </a:p>
          <a:p>
            <a:r>
              <a:rPr lang="en-US" sz="2400" i="1" dirty="0">
                <a:solidFill>
                  <a:srgbClr val="000000"/>
                </a:solidFill>
              </a:rPr>
              <a:t>For a node at position </a:t>
            </a:r>
            <a:r>
              <a:rPr lang="en-US" sz="2400" i="1" dirty="0" err="1">
                <a:solidFill>
                  <a:srgbClr val="000000"/>
                </a:solidFill>
              </a:rPr>
              <a:t>i</a:t>
            </a:r>
            <a:r>
              <a:rPr lang="en-US" sz="2400" i="1" dirty="0">
                <a:solidFill>
                  <a:srgbClr val="000000"/>
                </a:solidFill>
              </a:rPr>
              <a:t>,  its children are at indices </a:t>
            </a:r>
            <a:r>
              <a:rPr lang="en-US" sz="2400" i="1" dirty="0" err="1">
                <a:solidFill>
                  <a:srgbClr val="000000"/>
                </a:solidFill>
              </a:rPr>
              <a:t>i</a:t>
            </a:r>
            <a:r>
              <a:rPr lang="en-US" sz="2400" i="1" dirty="0">
                <a:solidFill>
                  <a:srgbClr val="000000"/>
                </a:solidFill>
              </a:rPr>
              <a:t>*2 and </a:t>
            </a:r>
            <a:r>
              <a:rPr lang="en-US" sz="2400" i="1" dirty="0" err="1">
                <a:solidFill>
                  <a:srgbClr val="000000"/>
                </a:solidFill>
              </a:rPr>
              <a:t>i</a:t>
            </a:r>
            <a:r>
              <a:rPr lang="en-US" sz="2400" i="1" dirty="0">
                <a:solidFill>
                  <a:srgbClr val="000000"/>
                </a:solidFill>
              </a:rPr>
              <a:t>*2+1.</a:t>
            </a:r>
          </a:p>
        </p:txBody>
      </p:sp>
    </p:spTree>
    <p:extLst>
      <p:ext uri="{BB962C8B-B14F-4D97-AF65-F5344CB8AC3E}">
        <p14:creationId xmlns:p14="http://schemas.microsoft.com/office/powerpoint/2010/main" val="3757153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Binary search tree: put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24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30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814" y="1106462"/>
            <a:ext cx="728670" cy="365125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761D8-BCFC-E88F-BEA3-FA37DBC1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335" y="1226143"/>
            <a:ext cx="5836265" cy="4561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2DB0D4-73E1-75D1-1EDB-2AD642DC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67" y="844550"/>
            <a:ext cx="61468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43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Binary search tree</a:t>
            </a:r>
            <a:r>
              <a:rPr lang="zh-CN" altLang="en-US" dirty="0"/>
              <a:t>：</a:t>
            </a:r>
            <a:r>
              <a:rPr lang="en-US" altLang="zh-CN" dirty="0"/>
              <a:t>find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24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31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814" y="1106462"/>
            <a:ext cx="728670" cy="365125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DC77A-1B96-7A17-6EF4-091B270B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274" y="1063488"/>
            <a:ext cx="5595540" cy="51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53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Binary search tree</a:t>
            </a:r>
            <a:r>
              <a:rPr lang="zh-CN" altLang="en-US" dirty="0"/>
              <a:t>：</a:t>
            </a:r>
            <a:r>
              <a:rPr lang="en-US" altLang="zh-CN" dirty="0"/>
              <a:t>find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24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32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814" y="1106462"/>
            <a:ext cx="728670" cy="365125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DFEAD-7A51-28E5-CBD3-5B4EB93E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484" y="902733"/>
            <a:ext cx="7056465" cy="52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53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Binary search tree</a:t>
            </a:r>
            <a:r>
              <a:rPr lang="zh-CN" altLang="en-US" dirty="0"/>
              <a:t>：</a:t>
            </a:r>
            <a:r>
              <a:rPr lang="en-US" altLang="zh-CN" dirty="0"/>
              <a:t>find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639F9A3-382E-7718-B6F8-E8E956F7B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A34F4C-5A7A-5DD4-08B4-54299F32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CSCI 356 Lecture 24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4B51A9-8324-FA48-376B-5C9F6135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dirty="0" smtClean="0"/>
              <a:pPr/>
              <a:t>33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4814" y="1106462"/>
            <a:ext cx="728670" cy="365125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96C2FC-4BF0-28CB-114D-38B37E3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87" y="902733"/>
            <a:ext cx="7356675" cy="551750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2C66BD7-89BC-0B08-4EE8-E7DCE5E46C6F}"/>
              </a:ext>
            </a:extLst>
          </p:cNvPr>
          <p:cNvGrpSpPr/>
          <p:nvPr/>
        </p:nvGrpSpPr>
        <p:grpSpPr>
          <a:xfrm>
            <a:off x="1328730" y="1675316"/>
            <a:ext cx="2594341" cy="3644189"/>
            <a:chOff x="1328730" y="1675316"/>
            <a:chExt cx="3820917" cy="364418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75374A-7E29-027A-BF54-586E4F9AC599}"/>
                </a:ext>
              </a:extLst>
            </p:cNvPr>
            <p:cNvSpPr/>
            <p:nvPr/>
          </p:nvSpPr>
          <p:spPr>
            <a:xfrm>
              <a:off x="1328730" y="1675316"/>
              <a:ext cx="752168" cy="3687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92C5E5-DAE5-18CD-0781-9E0865FBD843}"/>
                </a:ext>
              </a:extLst>
            </p:cNvPr>
            <p:cNvSpPr/>
            <p:nvPr/>
          </p:nvSpPr>
          <p:spPr>
            <a:xfrm>
              <a:off x="2057400" y="2505832"/>
              <a:ext cx="752168" cy="3687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202558-5B2C-83AA-3B1E-F49C4C141346}"/>
                </a:ext>
              </a:extLst>
            </p:cNvPr>
            <p:cNvSpPr/>
            <p:nvPr/>
          </p:nvSpPr>
          <p:spPr>
            <a:xfrm>
              <a:off x="2809568" y="3358470"/>
              <a:ext cx="752168" cy="3687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D359D0-4BA4-73AD-8D7F-191C8F10949E}"/>
                </a:ext>
              </a:extLst>
            </p:cNvPr>
            <p:cNvSpPr/>
            <p:nvPr/>
          </p:nvSpPr>
          <p:spPr>
            <a:xfrm>
              <a:off x="3633020" y="4130674"/>
              <a:ext cx="752168" cy="3687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3302A-2634-8972-89F9-1733335DD79E}"/>
                </a:ext>
              </a:extLst>
            </p:cNvPr>
            <p:cNvSpPr/>
            <p:nvPr/>
          </p:nvSpPr>
          <p:spPr>
            <a:xfrm>
              <a:off x="4397479" y="4950796"/>
              <a:ext cx="752168" cy="3687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D8C96C-6BD9-E49C-6F9F-4274A206F7E1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1704814" y="2044025"/>
              <a:ext cx="728670" cy="461807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861023-204A-7BC5-5F65-A3533D82303A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2433484" y="2874541"/>
              <a:ext cx="752168" cy="483929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54316EF-A1C8-2298-B3D0-4279E83D38DC}"/>
                </a:ext>
              </a:extLst>
            </p:cNvPr>
            <p:cNvCxnSpPr>
              <a:cxnSpLocks/>
              <a:stCxn id="5" idx="2"/>
              <a:endCxn id="12" idx="0"/>
            </p:cNvCxnSpPr>
            <p:nvPr/>
          </p:nvCxnSpPr>
          <p:spPr>
            <a:xfrm>
              <a:off x="3185652" y="3727179"/>
              <a:ext cx="823452" cy="40349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1D84CC-C5B6-7023-31A8-C550CC8F5888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009104" y="4499383"/>
              <a:ext cx="764459" cy="45141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813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David Harrison</a:t>
            </a:r>
          </a:p>
          <a:p>
            <a:r>
              <a:rPr lang="en-US"/>
              <a:t>Harrison@cs.olemiss.edu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Pushing to a min heap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7522" y="817037"/>
            <a:ext cx="5107755" cy="1220571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Push to the bottom and percolate it up to the right position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B1DC341-A497-B99E-EF2E-19B34593F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19" y="2037608"/>
            <a:ext cx="8319675" cy="42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0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Pushing to a min heap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7522" y="817037"/>
            <a:ext cx="5107755" cy="1220571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Push to the bottom and percolate it up to the right 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E6953-5A85-F29F-405A-3EE82298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56" y="2000286"/>
            <a:ext cx="8598495" cy="41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3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68F34-FD61-00AD-D4A5-F4BD0F9D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56" y="2052156"/>
            <a:ext cx="8706014" cy="4181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Pushing to a min heap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7522" y="817037"/>
            <a:ext cx="5107755" cy="1220571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Push to the bottom and percolate it up to the right position</a:t>
            </a:r>
          </a:p>
        </p:txBody>
      </p:sp>
    </p:spTree>
    <p:extLst>
      <p:ext uri="{BB962C8B-B14F-4D97-AF65-F5344CB8AC3E}">
        <p14:creationId xmlns:p14="http://schemas.microsoft.com/office/powerpoint/2010/main" val="313994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Popping from min heap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2795" y="695645"/>
            <a:ext cx="5107755" cy="1220571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Remove top.  Move rightmost node in bottom level to the root and percolate it downward.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8854A-672E-4C06-A402-EFC6DF494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256194"/>
            <a:ext cx="7721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7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Popping from min heap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2795" y="695645"/>
            <a:ext cx="5107755" cy="1220571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Remove top.  Move rightmost node in bottom level to the root and percolate it downward.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1C0B1-0007-BF60-A181-1F294B62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61" y="2631314"/>
            <a:ext cx="75438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0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A7D-2C91-08D4-606C-75320D14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-792"/>
            <a:ext cx="8421688" cy="903525"/>
          </a:xfrm>
        </p:spPr>
        <p:txBody>
          <a:bodyPr/>
          <a:lstStyle/>
          <a:p>
            <a:r>
              <a:rPr lang="en-US" dirty="0"/>
              <a:t>Popping from min heap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1856D-3922-3A35-BB28-3C57A2421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2795" y="695645"/>
            <a:ext cx="5107755" cy="1220571"/>
          </a:xfrm>
        </p:spPr>
        <p:txBody>
          <a:bodyPr/>
          <a:lstStyle/>
          <a:p>
            <a:r>
              <a:rPr lang="en-US" i="1" dirty="0">
                <a:solidFill>
                  <a:srgbClr val="000000"/>
                </a:solidFill>
              </a:rPr>
              <a:t>Remove top.  Move rightmost node in bottom level to the root and percolate it downward.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1F913-00CC-1FF5-6600-32B38AB1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21" y="2559995"/>
            <a:ext cx="7772400" cy="36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0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3F433AB-7807-4CA6-867C-64919B5CD8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17F9B5-A097-44C6-9E8A-6F65D534F822}">
  <ds:schemaRefs>
    <ds:schemaRef ds:uri="http://www.w3.org/XML/1998/namespace"/>
    <ds:schemaRef ds:uri="16c05727-aa75-4e4a-9b5f-8a80a1165891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30e9df3-be65-4c73-a93b-d1236ebd677e"/>
    <ds:schemaRef ds:uri="http://schemas.microsoft.com/office/2006/metadata/properties"/>
    <ds:schemaRef ds:uri="71af3243-3dd4-4a8d-8c0d-dd76da1f02a5"/>
    <ds:schemaRef ds:uri="http://schemas.microsoft.com/sharepoint/v3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38372</TotalTime>
  <Words>1026</Words>
  <Application>Microsoft Macintosh PowerPoint</Application>
  <PresentationFormat>Widescreen</PresentationFormat>
  <Paragraphs>268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Tenorite</vt:lpstr>
      <vt:lpstr>Office Theme</vt:lpstr>
      <vt:lpstr>CSCI 692: Lecture data frames and spark</vt:lpstr>
      <vt:lpstr>Min heap</vt:lpstr>
      <vt:lpstr>Min heap list representation</vt:lpstr>
      <vt:lpstr>Pushing to a min heap</vt:lpstr>
      <vt:lpstr>Pushing to a min heap</vt:lpstr>
      <vt:lpstr>Pushing to a min heap</vt:lpstr>
      <vt:lpstr>Popping from min heap</vt:lpstr>
      <vt:lpstr>Popping from min heap</vt:lpstr>
      <vt:lpstr>Popping from min heap</vt:lpstr>
      <vt:lpstr>Popping from min heap</vt:lpstr>
      <vt:lpstr>Priority queue</vt:lpstr>
      <vt:lpstr>Binary heap operations</vt:lpstr>
      <vt:lpstr>Binary heap operations</vt:lpstr>
      <vt:lpstr>Priority queue</vt:lpstr>
      <vt:lpstr>Heap sort</vt:lpstr>
      <vt:lpstr>Make heap</vt:lpstr>
      <vt:lpstr>Make heap</vt:lpstr>
      <vt:lpstr>Make heap</vt:lpstr>
      <vt:lpstr>Make heap</vt:lpstr>
      <vt:lpstr>Make heap</vt:lpstr>
      <vt:lpstr>Make heap</vt:lpstr>
      <vt:lpstr>Make heap</vt:lpstr>
      <vt:lpstr>Make heap</vt:lpstr>
      <vt:lpstr>Make heap</vt:lpstr>
      <vt:lpstr>Heap sort using make heap</vt:lpstr>
      <vt:lpstr>Sorting using Make heap versus pushing</vt:lpstr>
      <vt:lpstr>Heap sort vs quick sort</vt:lpstr>
      <vt:lpstr>Binary heap operations</vt:lpstr>
      <vt:lpstr>Binary search tree</vt:lpstr>
      <vt:lpstr>Binary search tree: put</vt:lpstr>
      <vt:lpstr>Binary search tree：find</vt:lpstr>
      <vt:lpstr>Binary search tree：find</vt:lpstr>
      <vt:lpstr>Binary search tree：find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Dave Harrison</cp:lastModifiedBy>
  <cp:revision>453</cp:revision>
  <cp:lastPrinted>2023-11-09T16:55:44Z</cp:lastPrinted>
  <dcterms:created xsi:type="dcterms:W3CDTF">2023-08-22T13:56:30Z</dcterms:created>
  <dcterms:modified xsi:type="dcterms:W3CDTF">2023-11-27T17:53:48Z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